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25"/>
  </p:notesMasterIdLst>
  <p:handoutMasterIdLst>
    <p:handoutMasterId r:id="rId26"/>
  </p:handoutMasterIdLst>
  <p:sldIdLst>
    <p:sldId id="353" r:id="rId2"/>
    <p:sldId id="361" r:id="rId3"/>
    <p:sldId id="363" r:id="rId4"/>
    <p:sldId id="362" r:id="rId5"/>
    <p:sldId id="352" r:id="rId6"/>
    <p:sldId id="364" r:id="rId7"/>
    <p:sldId id="354" r:id="rId8"/>
    <p:sldId id="355" r:id="rId9"/>
    <p:sldId id="356" r:id="rId10"/>
    <p:sldId id="359" r:id="rId11"/>
    <p:sldId id="357" r:id="rId12"/>
    <p:sldId id="358" r:id="rId13"/>
    <p:sldId id="360" r:id="rId14"/>
    <p:sldId id="366" r:id="rId15"/>
    <p:sldId id="367" r:id="rId16"/>
    <p:sldId id="368" r:id="rId17"/>
    <p:sldId id="350" r:id="rId18"/>
    <p:sldId id="343" r:id="rId19"/>
    <p:sldId id="344" r:id="rId20"/>
    <p:sldId id="345" r:id="rId21"/>
    <p:sldId id="348" r:id="rId22"/>
    <p:sldId id="349" r:id="rId23"/>
    <p:sldId id="351" r:id="rId2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6014" autoAdjust="0"/>
  </p:normalViewPr>
  <p:slideViewPr>
    <p:cSldViewPr>
      <p:cViewPr varScale="1">
        <p:scale>
          <a:sx n="41" d="100"/>
          <a:sy n="41" d="100"/>
        </p:scale>
        <p:origin x="222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BBE620F-033F-4A33-88C4-F3DC7C649A82}" type="datetimeFigureOut">
              <a:rPr lang="en-US" smtClean="0"/>
              <a:t>6/10/2015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43BDFD9-1C57-4CF8-8444-A45202562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9528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7E0278E7-46A9-468D-A4B5-4C992BD839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1641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5094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Enabling your practice to improve without disrupting patient care</a:t>
            </a:r>
          </a:p>
          <a:p>
            <a:r>
              <a:rPr lang="en-US" dirty="0"/>
              <a:t>-  Skills to be a learning organization</a:t>
            </a:r>
          </a:p>
          <a:p>
            <a:r>
              <a:rPr lang="en-US" dirty="0"/>
              <a:t>-  Engaging all practice staff to “ see problems and solve problems”</a:t>
            </a:r>
          </a:p>
          <a:p>
            <a:r>
              <a:rPr lang="en-US" dirty="0"/>
              <a:t>-  Same approach can improve patient safety, quality, patient experience, efficiency</a:t>
            </a:r>
          </a:p>
          <a:p>
            <a:r>
              <a:rPr lang="en-US" dirty="0"/>
              <a:t>-  Makes work more manageable</a:t>
            </a:r>
          </a:p>
          <a:p>
            <a:endParaRPr lang="en-US" dirty="0"/>
          </a:p>
          <a:p>
            <a:r>
              <a:rPr lang="en-US" dirty="0"/>
              <a:t>Accelerating Improvement in Healthcare &amp; </a:t>
            </a:r>
          </a:p>
          <a:p>
            <a:r>
              <a:rPr lang="en-US" dirty="0"/>
              <a:t>“ Leader-led Learning: the great differentiator”</a:t>
            </a:r>
          </a:p>
          <a:p>
            <a:r>
              <a:rPr lang="en-US" dirty="0"/>
              <a:t>   Steve Spear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8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From</a:t>
            </a:r>
            <a:r>
              <a:rPr lang="en-US" altLang="en-US" baseline="0" dirty="0" smtClean="0"/>
              <a:t> the literature – the most common contributing problems</a:t>
            </a:r>
            <a:endParaRPr lang="en-US" altLang="en-US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57024" indent="-291163">
              <a:defRPr>
                <a:solidFill>
                  <a:schemeClr val="tx1"/>
                </a:solidFill>
                <a:latin typeface="Arial" charset="0"/>
              </a:defRPr>
            </a:lvl2pPr>
            <a:lvl3pPr marL="1164653" indent="-232930">
              <a:defRPr>
                <a:solidFill>
                  <a:schemeClr val="tx1"/>
                </a:solidFill>
                <a:latin typeface="Arial" charset="0"/>
              </a:defRPr>
            </a:lvl3pPr>
            <a:lvl4pPr marL="1630514" indent="-232930">
              <a:defRPr>
                <a:solidFill>
                  <a:schemeClr val="tx1"/>
                </a:solidFill>
                <a:latin typeface="Arial" charset="0"/>
              </a:defRPr>
            </a:lvl4pPr>
            <a:lvl5pPr marL="2096375" indent="-232930">
              <a:defRPr>
                <a:solidFill>
                  <a:schemeClr val="tx1"/>
                </a:solidFill>
                <a:latin typeface="Arial" charset="0"/>
              </a:defRPr>
            </a:lvl5pPr>
            <a:lvl6pPr marL="2562236" indent="-232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28096" indent="-232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93957" indent="-232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59819" indent="-232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343500C-633C-448F-8DA7-F2AE98BF8566}" type="slidenum">
              <a:rPr lang="en-US" altLang="en-US" smtClean="0"/>
              <a:pPr/>
              <a:t>7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05501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</a:t>
            </a:r>
            <a:r>
              <a:rPr lang="en-US" baseline="0" dirty="0" smtClean="0"/>
              <a:t> don’t blame the people, we improve the system in which they work</a:t>
            </a:r>
          </a:p>
          <a:p>
            <a:endParaRPr lang="en-US" baseline="0" dirty="0" smtClean="0"/>
          </a:p>
          <a:p>
            <a:r>
              <a:rPr lang="en-US" baseline="0" dirty="0" smtClean="0"/>
              <a:t>Every system is perfectly designed to get the results it gets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Insanity is doing the same thing over and over and expecting </a:t>
            </a:r>
            <a:r>
              <a:rPr lang="en-US" baseline="0" dirty="0" err="1" smtClean="0"/>
              <a:t>diffferent</a:t>
            </a:r>
            <a:r>
              <a:rPr lang="en-US" baseline="0" dirty="0" smtClean="0"/>
              <a:t>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9897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22338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22338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22338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22338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F59EDCB-2DFC-4C98-85E4-B2CC2052B9B1}" type="slidenum">
              <a:rPr lang="en-US" altLang="en-US" b="0" smtClean="0">
                <a:ea typeface="MS PGothic" pitchFamily="34" charset="-128"/>
              </a:rPr>
              <a:pPr eaLnBrk="1" hangingPunct="1"/>
              <a:t>11</a:t>
            </a:fld>
            <a:endParaRPr lang="en-US" altLang="en-US" b="0" smtClean="0">
              <a:ea typeface="MS PGothic" pitchFamily="34" charset="-128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79087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22338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22338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22338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22338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8A4A083-6308-4B28-B224-9724302C4D92}" type="slidenum">
              <a:rPr lang="en-US" altLang="en-US" b="0" smtClean="0"/>
              <a:pPr eaLnBrk="1" hangingPunct="1"/>
              <a:t>12</a:t>
            </a:fld>
            <a:endParaRPr lang="en-US" altLang="en-US" b="0" smtClean="0"/>
          </a:p>
        </p:txBody>
      </p:sp>
    </p:spTree>
    <p:extLst>
      <p:ext uri="{BB962C8B-B14F-4D97-AF65-F5344CB8AC3E}">
        <p14:creationId xmlns:p14="http://schemas.microsoft.com/office/powerpoint/2010/main" val="3755968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22338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22338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22338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22338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0D88B02-D43B-4150-BEA1-F46EC6368CEA}" type="slidenum">
              <a:rPr lang="en-US" altLang="en-US" b="0" smtClean="0"/>
              <a:pPr eaLnBrk="1" hangingPunct="1"/>
              <a:t>13</a:t>
            </a:fld>
            <a:endParaRPr lang="en-US" altLang="en-US" b="0" smtClean="0"/>
          </a:p>
        </p:txBody>
      </p:sp>
    </p:spTree>
    <p:extLst>
      <p:ext uri="{BB962C8B-B14F-4D97-AF65-F5344CB8AC3E}">
        <p14:creationId xmlns:p14="http://schemas.microsoft.com/office/powerpoint/2010/main" val="173359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our presenters –  Dr.</a:t>
            </a:r>
            <a:r>
              <a:rPr lang="en-US" baseline="0" dirty="0" smtClean="0"/>
              <a:t> Yvonne Cheung, Dr. Damian </a:t>
            </a:r>
            <a:r>
              <a:rPr lang="en-US" baseline="0" dirty="0" err="1" smtClean="0"/>
              <a:t>Folch</a:t>
            </a:r>
            <a:r>
              <a:rPr lang="en-US" baseline="0" dirty="0" smtClean="0"/>
              <a:t>, our coaching consultant Judy Ling</a:t>
            </a:r>
            <a:r>
              <a:rPr lang="en-US" dirty="0" smtClean="0"/>
              <a:t> </a:t>
            </a:r>
          </a:p>
          <a:p>
            <a:r>
              <a:rPr lang="en-US" dirty="0" smtClean="0"/>
              <a:t>To our coaches</a:t>
            </a:r>
            <a:r>
              <a:rPr lang="en-US" baseline="0" dirty="0" smtClean="0"/>
              <a:t> and</a:t>
            </a:r>
            <a:r>
              <a:rPr lang="en-US" dirty="0" smtClean="0"/>
              <a:t> Mount</a:t>
            </a:r>
            <a:r>
              <a:rPr lang="en-US" baseline="0" dirty="0" smtClean="0"/>
              <a:t> Auburn partners – Chuck </a:t>
            </a:r>
            <a:r>
              <a:rPr lang="en-US" baseline="0" dirty="0" err="1" smtClean="0"/>
              <a:t>Lukahsik</a:t>
            </a:r>
            <a:r>
              <a:rPr lang="en-US" baseline="0" dirty="0" smtClean="0"/>
              <a:t>, Sonya Sullivan, Susan McDonnell, Lora Gross-</a:t>
            </a:r>
            <a:r>
              <a:rPr lang="en-US" baseline="0" dirty="0" err="1" smtClean="0"/>
              <a:t>Kostka</a:t>
            </a:r>
            <a:r>
              <a:rPr lang="en-US" baseline="0" dirty="0" smtClean="0"/>
              <a:t> ( Margaret Martello), and our thanks to Tracy Reeder</a:t>
            </a:r>
          </a:p>
          <a:p>
            <a:r>
              <a:rPr lang="en-US" baseline="0" dirty="0" smtClean="0"/>
              <a:t>Our thanks to the practices that are starting after today with their coaches   (                                                                        )</a:t>
            </a:r>
            <a:endParaRPr lang="en-US" dirty="0" smtClean="0"/>
          </a:p>
          <a:p>
            <a:r>
              <a:rPr lang="en-US" dirty="0" smtClean="0"/>
              <a:t>To Emily</a:t>
            </a:r>
            <a:r>
              <a:rPr lang="en-US" baseline="0" dirty="0" smtClean="0"/>
              <a:t> Biocchi – her skilled, calm, organization and preparation</a:t>
            </a:r>
          </a:p>
          <a:p>
            <a:r>
              <a:rPr lang="en-US" baseline="0" dirty="0" smtClean="0"/>
              <a:t>Especially Beth Capstick, our Project Management and Improvement Consultant – managing everything</a:t>
            </a:r>
          </a:p>
          <a:p>
            <a:r>
              <a:rPr lang="en-US" baseline="0" dirty="0" smtClean="0"/>
              <a:t>To all of you – for this important work to improve care and safety for patients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7192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D107-CFD6-4506-ACEE-BC41CB8191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1403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8485F-393D-4BF6-90D2-052AB1DD6B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311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23A5D-FFF5-4CE4-89F6-22ECF0D748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9987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C1326-3102-4DE4-A603-9A87FC98AA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0028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6CE55-22F0-4DDE-A767-38A3DA4A13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2386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FD628-CD8E-4D3F-85E4-0962972B84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2157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3D023-3A79-45D7-92F4-4AC77C46C5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2836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A9B8C-A1F9-4276-A575-080CD8B87B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9155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C9CEC-A1DB-42BA-8BE2-750E3AD539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8275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A21BA-1AB9-490D-B159-AC0096580D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8113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33B3D-0F9D-411E-B30E-07F132F5B0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020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FC38B3-A359-4B1F-B6A4-8173FEC288D2}" type="datetime1">
              <a:rPr lang="en-US" altLang="en-US"/>
              <a:pPr>
                <a:defRPr/>
              </a:pPr>
              <a:t>6/10/2015</a:t>
            </a:fld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® Baker, Butts-Dion, Crowe, Heinrich, &amp; Taylor (2011)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8603CC-B60B-4E7C-9850-DD71BDEA3B0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81664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tif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38600" y="6357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fld id="{C41AC441-1C5B-4780-8A3D-9335E012FECA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685800" y="14478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3322" name="Picture 5" descr="Mass Coalition logo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6243200"/>
            <a:ext cx="2590799" cy="4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6044064"/>
            <a:ext cx="2514600" cy="7377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70025"/>
          </a:xfrm>
        </p:spPr>
        <p:txBody>
          <a:bodyPr/>
          <a:lstStyle/>
          <a:p>
            <a:pPr>
              <a:buClr>
                <a:schemeClr val="accent2"/>
              </a:buClr>
            </a:pPr>
            <a:r>
              <a:rPr lang="en-US" altLang="en-US" sz="4000" dirty="0" smtClean="0"/>
              <a:t>Welcome and please sign in!</a:t>
            </a:r>
            <a:endParaRPr lang="en-US" altLang="en-US" sz="40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1752600"/>
            <a:ext cx="8915400" cy="41910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3600" b="1" cap="small" dirty="0" smtClean="0"/>
              <a:t>MOUNT AUBURN</a:t>
            </a:r>
            <a:r>
              <a:rPr lang="en-US" sz="3600" b="1" cap="small" dirty="0"/>
              <a:t/>
            </a:r>
            <a:br>
              <a:rPr lang="en-US" sz="3600" b="1" cap="small" dirty="0"/>
            </a:br>
            <a:r>
              <a:rPr lang="en-US" sz="3600" b="1" cap="small" dirty="0" smtClean="0"/>
              <a:t>PRACTICE IMPROVEMENT PROGRAM</a:t>
            </a:r>
            <a:r>
              <a:rPr lang="en-US" sz="3600" b="1" dirty="0" smtClean="0"/>
              <a:t> </a:t>
            </a:r>
          </a:p>
          <a:p>
            <a:pPr>
              <a:spcBef>
                <a:spcPts val="0"/>
              </a:spcBef>
            </a:pPr>
            <a:r>
              <a:rPr lang="en-US" sz="3600" b="1" dirty="0" smtClean="0"/>
              <a:t>(MA-PIP)</a:t>
            </a:r>
          </a:p>
          <a:p>
            <a:pPr>
              <a:spcBef>
                <a:spcPts val="0"/>
              </a:spcBef>
            </a:pPr>
            <a:endParaRPr lang="en-US" sz="1000" b="1" dirty="0" smtClean="0"/>
          </a:p>
          <a:p>
            <a:r>
              <a:rPr lang="en-US" sz="4000" b="1" dirty="0" smtClean="0"/>
              <a:t>Practice Managers Session</a:t>
            </a:r>
            <a:endParaRPr lang="en-US" sz="4000" b="1" dirty="0"/>
          </a:p>
          <a:p>
            <a:endParaRPr lang="en-US" b="1" dirty="0"/>
          </a:p>
          <a:p>
            <a:r>
              <a:rPr lang="en-US" b="1" dirty="0" smtClean="0"/>
              <a:t>June 11, 2015</a:t>
            </a:r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95786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3352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Appallingly quick review of May 8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/>
              <a:t>This project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/>
              <a:t>Patient Safety Principles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Alarmingly brief overview of first lecture of the on-line series: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/>
              <a:t>Model for Improvement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/>
              <a:t>Aim statements</a:t>
            </a:r>
            <a:endParaRPr lang="en-US" sz="2800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Practice developing aim statements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64309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Ground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10600" cy="38671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There are no dumb questions ( there might be some dumb answers, in spite of our best efforts)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Ask a question at any time – you are helping your colleagues – someone else was wondering too – sometimes I’m not clear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It’s alright/it’s important to admit any problem – that’s the point of the project – team will find a way to address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45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610600" cy="38671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How many are practice managers?  Who else?</a:t>
            </a:r>
          </a:p>
          <a:p>
            <a:pPr marL="0" indent="0">
              <a:buNone/>
            </a:pPr>
            <a:endParaRPr lang="en-US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How many able to attend May 8? Not?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How many were able to watch the video lecture?  Not?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How many had technical problems getting onto the website?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6796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Mount Auburn Practice Improvement Program (MA-PIP):  Why now?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3867150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800" dirty="0" smtClean="0"/>
              <a:t>Improving patient safety in office practice/ ambulatory care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1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b="1" dirty="0" smtClean="0"/>
              <a:t>Enabling your practice to improve your work while you do your work – </a:t>
            </a:r>
          </a:p>
          <a:p>
            <a:pPr marL="800100" lvl="2" indent="0">
              <a:buNone/>
            </a:pPr>
            <a:r>
              <a:rPr lang="en-US" sz="2800" b="1" dirty="0" smtClean="0"/>
              <a:t>“see problems and solve problems”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1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Build on proven model –  PROMISES program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1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Hardwire and integrate with current ambulatory patient safety program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0223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What would you like to get from the </a:t>
            </a:r>
          </a:p>
          <a:p>
            <a:pPr marL="0" indent="0" algn="ctr">
              <a:buNone/>
            </a:pPr>
            <a:r>
              <a:rPr lang="en-US" dirty="0" smtClean="0"/>
              <a:t>Mount Auburn Practice Improvement Program?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7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8CF4BFA2-AD32-48F4-A31D-1BFB95E5D976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1143000"/>
          </a:xfrm>
        </p:spPr>
        <p:txBody>
          <a:bodyPr anchor="ctr">
            <a:normAutofit fontScale="90000"/>
          </a:bodyPr>
          <a:lstStyle/>
          <a:p>
            <a:pPr eaLnBrk="1" hangingPunct="1"/>
            <a:r>
              <a:rPr lang="en-US" altLang="en-US" dirty="0" smtClean="0"/>
              <a:t>Patient safety priorities </a:t>
            </a:r>
            <a:br>
              <a:rPr lang="en-US" altLang="en-US" dirty="0" smtClean="0"/>
            </a:br>
            <a:r>
              <a:rPr lang="en-US" altLang="en-US" dirty="0" smtClean="0"/>
              <a:t>in ambulatory care 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00200"/>
            <a:ext cx="8534400" cy="44116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3400" dirty="0" smtClean="0"/>
              <a:t>Reliable processes - 3 key areas for ambulatory safety: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3000" dirty="0" smtClean="0"/>
              <a:t>	</a:t>
            </a:r>
            <a:r>
              <a:rPr lang="en-US" altLang="en-US" dirty="0" smtClean="0"/>
              <a:t>-Test result management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dirty="0" smtClean="0"/>
              <a:t>	-Referral Management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dirty="0" smtClean="0"/>
              <a:t>	-Medication Management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3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3400" dirty="0" smtClean="0"/>
              <a:t>Plus Communication issues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3400" dirty="0"/>
              <a:t>	</a:t>
            </a:r>
            <a:r>
              <a:rPr lang="en-US" altLang="en-US" sz="3400" dirty="0" smtClean="0"/>
              <a:t>– </a:t>
            </a:r>
            <a:r>
              <a:rPr lang="en-US" altLang="en-US" dirty="0" smtClean="0"/>
              <a:t>With patient, among staff, across settings</a:t>
            </a:r>
          </a:p>
        </p:txBody>
      </p:sp>
    </p:spTree>
    <p:extLst>
      <p:ext uri="{BB962C8B-B14F-4D97-AF65-F5344CB8AC3E}">
        <p14:creationId xmlns:p14="http://schemas.microsoft.com/office/powerpoint/2010/main" val="77244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Science </a:t>
            </a:r>
            <a:r>
              <a:rPr lang="en-US" dirty="0"/>
              <a:t>of Patient </a:t>
            </a:r>
            <a:r>
              <a:rPr lang="en-US" dirty="0" smtClean="0"/>
              <a:t>Safety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10600" cy="38671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Systems thinking 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Most problems do not result from individual workers; but from the design of work processes/system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1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Safety culture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Leadership &amp; values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Teamwork &amp; communication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Trust, psychological safety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45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2514600"/>
            <a:ext cx="7620000" cy="403225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sz="4000" b="1" dirty="0" smtClean="0"/>
              <a:t>Take a moment to talk to one or two people next to you:</a:t>
            </a:r>
            <a:br>
              <a:rPr lang="en-US" altLang="en-US" sz="4000" b="1" dirty="0" smtClean="0"/>
            </a:br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r>
              <a:rPr lang="en-US" altLang="en-US" sz="4000" dirty="0" smtClean="0"/>
              <a:t>- Is there a problem in your daily work that you would like to address? </a:t>
            </a:r>
            <a:br>
              <a:rPr lang="en-US" altLang="en-US" sz="4000" dirty="0" smtClean="0"/>
            </a:br>
            <a:r>
              <a:rPr lang="en-US" altLang="en-US" sz="4000" dirty="0" smtClean="0"/>
              <a:t>What keeps you awake at night?</a:t>
            </a:r>
            <a:br>
              <a:rPr lang="en-US" altLang="en-US" sz="4000" dirty="0" smtClean="0"/>
            </a:br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endParaRPr lang="en-US" alt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193539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Improving your Primary Care Practice: Part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18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11138"/>
            <a:ext cx="7086600" cy="11430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altLang="en-US" dirty="0" smtClean="0"/>
              <a:t>Model for Improvement</a:t>
            </a:r>
          </a:p>
        </p:txBody>
      </p:sp>
      <p:sp>
        <p:nvSpPr>
          <p:cNvPr id="18435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762000" y="2057289"/>
            <a:ext cx="2895600" cy="2209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Aim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Measures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Changes</a:t>
            </a:r>
          </a:p>
        </p:txBody>
      </p:sp>
      <p:sp>
        <p:nvSpPr>
          <p:cNvPr id="184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797665C-6162-4E45-AD84-7F3C5DE609FB}" type="slidenum">
              <a:rPr lang="en-US" altLang="en-US" b="0" smtClean="0"/>
              <a:pPr eaLnBrk="1" hangingPunct="1"/>
              <a:t>11</a:t>
            </a:fld>
            <a:endParaRPr lang="en-US" altLang="en-US" b="0" smtClean="0"/>
          </a:p>
        </p:txBody>
      </p:sp>
      <p:pic>
        <p:nvPicPr>
          <p:cNvPr id="18437" name="Picture 6" descr="http://www.ihi.org/knowledge/PublishingImages/ModelforImprovement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752600"/>
            <a:ext cx="2133600" cy="454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366546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What Are We Trying to Accomplish?   (My Aim)</a:t>
            </a:r>
          </a:p>
        </p:txBody>
      </p:sp>
      <p:sp>
        <p:nvSpPr>
          <p:cNvPr id="12291" name="Content Placeholder 6"/>
          <p:cNvSpPr>
            <a:spLocks noGrp="1"/>
          </p:cNvSpPr>
          <p:nvPr>
            <p:ph sz="half" idx="2"/>
          </p:nvPr>
        </p:nvSpPr>
        <p:spPr>
          <a:xfrm>
            <a:off x="609600" y="3657600"/>
            <a:ext cx="6705600" cy="2286000"/>
          </a:xfrm>
        </p:spPr>
        <p:txBody>
          <a:bodyPr/>
          <a:lstStyle/>
          <a:p>
            <a:pPr marL="0" indent="0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sz="2000" u="sng" dirty="0" smtClean="0">
                <a:cs typeface="Arabic Typesetting" pitchFamily="66" charset="-78"/>
              </a:rPr>
              <a:t>My aim:</a:t>
            </a:r>
            <a:r>
              <a:rPr lang="en-US" sz="2000" dirty="0" smtClean="0">
                <a:cs typeface="Arabic Typesetting" pitchFamily="66" charset="-78"/>
              </a:rPr>
              <a:t> By Thanksgiving of this year,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sz="2000" dirty="0" smtClean="0">
                <a:cs typeface="Arabic Typesetting" pitchFamily="66" charset="-78"/>
              </a:rPr>
              <a:t>I want to decrease the time spent working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sz="2000" dirty="0" smtClean="0">
                <a:cs typeface="Arabic Typesetting" pitchFamily="66" charset="-78"/>
              </a:rPr>
              <a:t>past 5:30 PM ET from 180 to 60 minutes per day. 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sz="2000" dirty="0" smtClean="0">
                <a:cs typeface="Arabic Typesetting" pitchFamily="66" charset="-78"/>
              </a:rPr>
              <a:t>I want to increase my focus on: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sz="2000" dirty="0" smtClean="0">
                <a:cs typeface="Arabic Typesetting" pitchFamily="66" charset="-78"/>
              </a:rPr>
              <a:t>(1) improving systems for triaging emails, 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sz="2000" dirty="0" smtClean="0">
                <a:cs typeface="Arabic Typesetting" pitchFamily="66" charset="-78"/>
              </a:rPr>
              <a:t>(2) improving systems for scheduling calls and meetings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cs typeface="Arabic Typesetting" pitchFamily="66" charset="-78"/>
              </a:rPr>
              <a:t>.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3F5D287-13AB-4E78-BF52-FC13FD75B114}" type="slidenum">
              <a:rPr lang="en-US" altLang="en-US" b="0" smtClean="0"/>
              <a:pPr eaLnBrk="1" hangingPunct="1"/>
              <a:t>12</a:t>
            </a:fld>
            <a:endParaRPr lang="en-US" altLang="en-US" b="0" smtClean="0"/>
          </a:p>
        </p:txBody>
      </p:sp>
      <p:sp>
        <p:nvSpPr>
          <p:cNvPr id="23557" name="TextBox 9"/>
          <p:cNvSpPr txBox="1">
            <a:spLocks noChangeArrowheads="1"/>
          </p:cNvSpPr>
          <p:nvPr/>
        </p:nvSpPr>
        <p:spPr bwMode="auto">
          <a:xfrm>
            <a:off x="609600" y="1752600"/>
            <a:ext cx="4038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/>
              <a:t>“</a:t>
            </a:r>
            <a:r>
              <a:rPr lang="en-US" altLang="en-US" sz="2400" u="sng"/>
              <a:t>Some</a:t>
            </a:r>
            <a:r>
              <a:rPr lang="en-US" altLang="en-US" sz="2400"/>
              <a:t> is not a number.”</a:t>
            </a:r>
          </a:p>
        </p:txBody>
      </p:sp>
      <p:sp>
        <p:nvSpPr>
          <p:cNvPr id="23558" name="TextBox 10"/>
          <p:cNvSpPr txBox="1">
            <a:spLocks noChangeArrowheads="1"/>
          </p:cNvSpPr>
          <p:nvPr/>
        </p:nvSpPr>
        <p:spPr bwMode="auto">
          <a:xfrm>
            <a:off x="1065213" y="2286000"/>
            <a:ext cx="3733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/>
              <a:t>“</a:t>
            </a:r>
            <a:r>
              <a:rPr lang="en-US" altLang="en-US" sz="2400" u="sng"/>
              <a:t>Soon</a:t>
            </a:r>
            <a:r>
              <a:rPr lang="en-US" altLang="en-US" sz="2400"/>
              <a:t> is not a time.”</a:t>
            </a:r>
          </a:p>
        </p:txBody>
      </p:sp>
      <p:sp>
        <p:nvSpPr>
          <p:cNvPr id="23559" name="TextBox 11"/>
          <p:cNvSpPr txBox="1">
            <a:spLocks noChangeArrowheads="1"/>
          </p:cNvSpPr>
          <p:nvPr/>
        </p:nvSpPr>
        <p:spPr bwMode="auto">
          <a:xfrm>
            <a:off x="1600200" y="2819400"/>
            <a:ext cx="3733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/>
              <a:t>“</a:t>
            </a:r>
            <a:r>
              <a:rPr lang="en-US" altLang="en-US" sz="2400" u="sng"/>
              <a:t>Hope</a:t>
            </a:r>
            <a:r>
              <a:rPr lang="en-US" altLang="en-US" sz="2400"/>
              <a:t> is not a plan.”</a:t>
            </a:r>
          </a:p>
        </p:txBody>
      </p:sp>
      <p:sp>
        <p:nvSpPr>
          <p:cNvPr id="23560" name="TextBox 11"/>
          <p:cNvSpPr txBox="1">
            <a:spLocks noChangeArrowheads="1"/>
          </p:cNvSpPr>
          <p:nvPr/>
        </p:nvSpPr>
        <p:spPr bwMode="auto">
          <a:xfrm>
            <a:off x="5867400" y="6583363"/>
            <a:ext cx="37338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200" b="0"/>
              <a:t>Quotes from Don Berwick speech, 2004</a:t>
            </a:r>
          </a:p>
        </p:txBody>
      </p:sp>
      <p:grpSp>
        <p:nvGrpSpPr>
          <p:cNvPr id="23561" name="Group 12"/>
          <p:cNvGrpSpPr>
            <a:grpSpLocks/>
          </p:cNvGrpSpPr>
          <p:nvPr/>
        </p:nvGrpSpPr>
        <p:grpSpPr bwMode="auto">
          <a:xfrm>
            <a:off x="6477000" y="2133600"/>
            <a:ext cx="2286000" cy="2362200"/>
            <a:chOff x="6248400" y="4343400"/>
            <a:chExt cx="2057400" cy="2076450"/>
          </a:xfrm>
        </p:grpSpPr>
        <p:pic>
          <p:nvPicPr>
            <p:cNvPr id="23562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0" y="4419600"/>
              <a:ext cx="1600200" cy="2000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3" name="Oval 11"/>
            <p:cNvSpPr>
              <a:spLocks noChangeArrowheads="1"/>
            </p:cNvSpPr>
            <p:nvPr/>
          </p:nvSpPr>
          <p:spPr bwMode="auto">
            <a:xfrm>
              <a:off x="6248400" y="4343400"/>
              <a:ext cx="2057400" cy="762000"/>
            </a:xfrm>
            <a:prstGeom prst="ellipse">
              <a:avLst/>
            </a:prstGeom>
            <a:noFill/>
            <a:ln w="508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17733266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What Are We Trying to Accomplish?</a:t>
            </a:r>
          </a:p>
        </p:txBody>
      </p:sp>
      <p:sp>
        <p:nvSpPr>
          <p:cNvPr id="33795" name="Text Placeholder 1"/>
          <p:cNvSpPr>
            <a:spLocks noGrp="1"/>
          </p:cNvSpPr>
          <p:nvPr>
            <p:ph type="body" idx="1"/>
          </p:nvPr>
        </p:nvSpPr>
        <p:spPr>
          <a:xfrm>
            <a:off x="304800" y="1412875"/>
            <a:ext cx="4040188" cy="639763"/>
          </a:xfrm>
        </p:spPr>
        <p:txBody>
          <a:bodyPr/>
          <a:lstStyle/>
          <a:p>
            <a:r>
              <a:rPr lang="en-US" altLang="en-US" smtClean="0"/>
              <a:t>Aim</a:t>
            </a:r>
          </a:p>
        </p:txBody>
      </p:sp>
      <p:sp>
        <p:nvSpPr>
          <p:cNvPr id="33796" name="Content Placeholder 3"/>
          <p:cNvSpPr>
            <a:spLocks noGrp="1"/>
          </p:cNvSpPr>
          <p:nvPr>
            <p:ph sz="half" idx="2"/>
          </p:nvPr>
        </p:nvSpPr>
        <p:spPr>
          <a:xfrm>
            <a:off x="304800" y="2144713"/>
            <a:ext cx="4192588" cy="39512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2000" smtClean="0"/>
              <a:t>By March 2012 ( in two months), our practice will:</a:t>
            </a:r>
          </a:p>
          <a:p>
            <a:r>
              <a:rPr lang="en-US" altLang="en-US" sz="2000" b="1" smtClean="0">
                <a:solidFill>
                  <a:schemeClr val="tx2"/>
                </a:solidFill>
              </a:rPr>
              <a:t>Improve</a:t>
            </a:r>
            <a:r>
              <a:rPr lang="en-US" altLang="en-US" sz="2000" smtClean="0"/>
              <a:t> the Rx refill process</a:t>
            </a:r>
          </a:p>
          <a:p>
            <a:r>
              <a:rPr lang="en-US" altLang="en-US" sz="2000" b="1" smtClean="0">
                <a:solidFill>
                  <a:schemeClr val="tx2"/>
                </a:solidFill>
              </a:rPr>
              <a:t>Reduce</a:t>
            </a:r>
            <a:r>
              <a:rPr lang="en-US" altLang="en-US" sz="2000" smtClean="0"/>
              <a:t> phone calls from patients or pharmacies to verify or check on prescription refills</a:t>
            </a:r>
          </a:p>
          <a:p>
            <a:r>
              <a:rPr lang="en-US" altLang="en-US" sz="2000" b="1" smtClean="0">
                <a:solidFill>
                  <a:schemeClr val="tx2"/>
                </a:solidFill>
              </a:rPr>
              <a:t>Reduce</a:t>
            </a:r>
            <a:r>
              <a:rPr lang="en-US" altLang="en-US" sz="2000" smtClean="0"/>
              <a:t> the duplicate prescription requests</a:t>
            </a:r>
          </a:p>
          <a:p>
            <a:r>
              <a:rPr lang="en-US" altLang="en-US" sz="2000" b="1" smtClean="0">
                <a:solidFill>
                  <a:schemeClr val="tx2"/>
                </a:solidFill>
              </a:rPr>
              <a:t>Reduce</a:t>
            </a:r>
            <a:r>
              <a:rPr lang="en-US" altLang="en-US" sz="2000" smtClean="0"/>
              <a:t> these events by 50% in this time frame</a:t>
            </a:r>
          </a:p>
        </p:txBody>
      </p:sp>
      <p:sp>
        <p:nvSpPr>
          <p:cNvPr id="33797" name="Text Placeholder 2"/>
          <p:cNvSpPr>
            <a:spLocks noGrp="1"/>
          </p:cNvSpPr>
          <p:nvPr>
            <p:ph type="body" sz="quarter" idx="3"/>
          </p:nvPr>
        </p:nvSpPr>
        <p:spPr>
          <a:xfrm>
            <a:off x="4645025" y="1412875"/>
            <a:ext cx="4041775" cy="639763"/>
          </a:xfrm>
        </p:spPr>
        <p:txBody>
          <a:bodyPr/>
          <a:lstStyle/>
          <a:p>
            <a:r>
              <a:rPr lang="en-US" altLang="en-US" dirty="0" smtClean="0"/>
              <a:t>Does this answer….</a:t>
            </a:r>
          </a:p>
        </p:txBody>
      </p:sp>
      <p:sp>
        <p:nvSpPr>
          <p:cNvPr id="33798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altLang="en-US" dirty="0" smtClean="0"/>
              <a:t>What to improve?</a:t>
            </a:r>
          </a:p>
          <a:p>
            <a:pPr>
              <a:buFont typeface="Wingdings" pitchFamily="2" charset="2"/>
              <a:buChar char="q"/>
            </a:pPr>
            <a:r>
              <a:rPr lang="en-US" altLang="en-US" dirty="0" smtClean="0"/>
              <a:t>For whom?</a:t>
            </a:r>
          </a:p>
          <a:p>
            <a:pPr>
              <a:buFont typeface="Wingdings" pitchFamily="2" charset="2"/>
              <a:buChar char="q"/>
            </a:pPr>
            <a:r>
              <a:rPr lang="en-US" altLang="en-US" dirty="0" smtClean="0"/>
              <a:t>By when?</a:t>
            </a:r>
          </a:p>
          <a:p>
            <a:pPr>
              <a:buFont typeface="Wingdings" pitchFamily="2" charset="2"/>
              <a:buChar char="q"/>
            </a:pPr>
            <a:r>
              <a:rPr lang="en-US" altLang="en-US" dirty="0" smtClean="0"/>
              <a:t>By how much?</a:t>
            </a:r>
          </a:p>
          <a:p>
            <a:pPr marL="0" indent="0">
              <a:buNone/>
            </a:pPr>
            <a:r>
              <a:rPr lang="en-US" altLang="en-US" dirty="0" smtClean="0"/>
              <a:t>Numerator and denominator</a:t>
            </a:r>
          </a:p>
        </p:txBody>
      </p:sp>
      <p:sp>
        <p:nvSpPr>
          <p:cNvPr id="3379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13AD911-5053-48E1-B75E-641A7A6D7EA6}" type="slidenum">
              <a:rPr lang="en-US" altLang="en-US" b="0" smtClean="0"/>
              <a:pPr eaLnBrk="1" hangingPunct="1"/>
              <a:t>13</a:t>
            </a:fld>
            <a:endParaRPr lang="en-US" altLang="en-US" b="0" smtClean="0"/>
          </a:p>
        </p:txBody>
      </p:sp>
      <p:grpSp>
        <p:nvGrpSpPr>
          <p:cNvPr id="33800" name="Group 7"/>
          <p:cNvGrpSpPr>
            <a:grpSpLocks/>
          </p:cNvGrpSpPr>
          <p:nvPr/>
        </p:nvGrpSpPr>
        <p:grpSpPr bwMode="auto">
          <a:xfrm>
            <a:off x="6400800" y="4495800"/>
            <a:ext cx="2057400" cy="2133600"/>
            <a:chOff x="6248400" y="4343400"/>
            <a:chExt cx="2057400" cy="2076450"/>
          </a:xfrm>
        </p:grpSpPr>
        <p:pic>
          <p:nvPicPr>
            <p:cNvPr id="3380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0" y="4419600"/>
              <a:ext cx="1600200" cy="2000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2" name="Oval 11"/>
            <p:cNvSpPr>
              <a:spLocks noChangeArrowheads="1"/>
            </p:cNvSpPr>
            <p:nvPr/>
          </p:nvSpPr>
          <p:spPr bwMode="auto">
            <a:xfrm>
              <a:off x="6248400" y="4343400"/>
              <a:ext cx="2057400" cy="762000"/>
            </a:xfrm>
            <a:prstGeom prst="ellipse">
              <a:avLst/>
            </a:prstGeom>
            <a:noFill/>
            <a:ln w="508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087271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 smtClean="0"/>
              <a:t>Pick a topic, and try to come up with an Aim statement</a:t>
            </a:r>
          </a:p>
          <a:p>
            <a:pPr>
              <a:buFontTx/>
              <a:buChar char="-"/>
            </a:pPr>
            <a:endParaRPr lang="en-US" dirty="0" smtClean="0"/>
          </a:p>
          <a:p>
            <a:pPr lvl="2">
              <a:buFont typeface="Wingdings" pitchFamily="2" charset="2"/>
              <a:buChar char="q"/>
            </a:pPr>
            <a:r>
              <a:rPr lang="en-US" altLang="en-US" dirty="0"/>
              <a:t>What to improve?</a:t>
            </a:r>
          </a:p>
          <a:p>
            <a:pPr lvl="2">
              <a:buFont typeface="Wingdings" pitchFamily="2" charset="2"/>
              <a:buChar char="q"/>
            </a:pPr>
            <a:r>
              <a:rPr lang="en-US" altLang="en-US" dirty="0"/>
              <a:t>For whom?</a:t>
            </a:r>
          </a:p>
          <a:p>
            <a:pPr lvl="2">
              <a:buFont typeface="Wingdings" pitchFamily="2" charset="2"/>
              <a:buChar char="q"/>
            </a:pPr>
            <a:r>
              <a:rPr lang="en-US" altLang="en-US" dirty="0"/>
              <a:t>By when?</a:t>
            </a:r>
          </a:p>
          <a:p>
            <a:pPr lvl="2">
              <a:buFont typeface="Wingdings" pitchFamily="2" charset="2"/>
              <a:buChar char="q"/>
            </a:pPr>
            <a:r>
              <a:rPr lang="en-US" altLang="en-US" dirty="0"/>
              <a:t>By how much?</a:t>
            </a:r>
          </a:p>
          <a:p>
            <a:pPr marL="800100" lvl="2" indent="0">
              <a:buNone/>
            </a:pPr>
            <a:r>
              <a:rPr lang="en-US" altLang="en-US" dirty="0"/>
              <a:t>Numerator and denominator</a:t>
            </a:r>
          </a:p>
          <a:p>
            <a:pPr>
              <a:buFontTx/>
              <a:buChar char="-"/>
            </a:pPr>
            <a:endParaRPr lang="en-US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Talk to someone next to you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76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All together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Who is willing to share your aim statement?</a:t>
            </a:r>
          </a:p>
          <a:p>
            <a:pPr>
              <a:buFontTx/>
              <a:buChar char="-"/>
            </a:pPr>
            <a:endParaRPr lang="en-US" dirty="0"/>
          </a:p>
          <a:p>
            <a:pPr lvl="2">
              <a:buFont typeface="Wingdings" pitchFamily="2" charset="2"/>
              <a:buChar char="q"/>
            </a:pPr>
            <a:r>
              <a:rPr lang="en-US" altLang="en-US" dirty="0"/>
              <a:t>What to improve?</a:t>
            </a:r>
          </a:p>
          <a:p>
            <a:pPr lvl="2">
              <a:buFont typeface="Wingdings" pitchFamily="2" charset="2"/>
              <a:buChar char="q"/>
            </a:pPr>
            <a:r>
              <a:rPr lang="en-US" altLang="en-US" dirty="0"/>
              <a:t>For whom?</a:t>
            </a:r>
          </a:p>
          <a:p>
            <a:pPr lvl="2">
              <a:buFont typeface="Wingdings" pitchFamily="2" charset="2"/>
              <a:buChar char="q"/>
            </a:pPr>
            <a:r>
              <a:rPr lang="en-US" altLang="en-US" dirty="0"/>
              <a:t>By when?</a:t>
            </a:r>
          </a:p>
          <a:p>
            <a:pPr lvl="2">
              <a:buFont typeface="Wingdings" pitchFamily="2" charset="2"/>
              <a:buChar char="q"/>
            </a:pPr>
            <a:r>
              <a:rPr lang="en-US" altLang="en-US" dirty="0"/>
              <a:t>By how much?</a:t>
            </a:r>
          </a:p>
          <a:p>
            <a:pPr marL="800100" lvl="2" indent="0">
              <a:buNone/>
            </a:pPr>
            <a:r>
              <a:rPr lang="en-US" altLang="en-US" dirty="0"/>
              <a:t>Numerator and </a:t>
            </a:r>
            <a:r>
              <a:rPr lang="en-US" altLang="en-US" dirty="0" err="1" smtClean="0"/>
              <a:t>denomimator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Draw a process flow chart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Identify your improvement team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Think of changes to test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Next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40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marL="0" indent="0" algn="ctr">
              <a:buNone/>
            </a:pPr>
            <a:r>
              <a:rPr lang="en-US" sz="4400" dirty="0" smtClean="0"/>
              <a:t>Questions?</a:t>
            </a:r>
          </a:p>
          <a:p>
            <a:pPr marL="0" indent="0" algn="ctr">
              <a:buNone/>
            </a:pPr>
            <a:r>
              <a:rPr lang="en-US" sz="4400" dirty="0" smtClean="0"/>
              <a:t>Comments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87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MA-PIP Training Opportunities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1581407"/>
              </p:ext>
            </p:extLst>
          </p:nvPr>
        </p:nvGraphicFramePr>
        <p:xfrm>
          <a:off x="990600" y="1828800"/>
          <a:ext cx="7467600" cy="3505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93520"/>
                <a:gridCol w="1493520"/>
                <a:gridCol w="1493520"/>
                <a:gridCol w="1493520"/>
                <a:gridCol w="1493520"/>
              </a:tblGrid>
              <a:tr h="14078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1435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1435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14 Learning Modules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Webinars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to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reinforce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learning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Community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Learning Sessions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Coaching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for Practice Improvement Teams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486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All MAPS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&amp; MACIPA practices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X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X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X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486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14350" algn="l"/>
                        </a:tabLst>
                      </a:pPr>
                      <a:endParaRPr lang="en-US" sz="16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14350" algn="l"/>
                        </a:tabLs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Selected Practices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14350" algn="l"/>
                        </a:tabLs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X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X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X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159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 for training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Full schedule in handouts</a:t>
            </a:r>
          </a:p>
          <a:p>
            <a:pPr marL="0" indent="0">
              <a:buNone/>
            </a:pPr>
            <a:endParaRPr lang="en-US" sz="1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Next scheduled activities:</a:t>
            </a:r>
          </a:p>
          <a:p>
            <a:pPr marL="914400" lvl="1" indent="-514350">
              <a:buSzPct val="100000"/>
              <a:buFont typeface="+mj-lt"/>
              <a:buAutoNum type="arabicPeriod"/>
            </a:pPr>
            <a:r>
              <a:rPr lang="en-US" u="sng" dirty="0" smtClean="0"/>
              <a:t>Online training </a:t>
            </a:r>
            <a:r>
              <a:rPr lang="en-US" dirty="0" smtClean="0"/>
              <a:t>begins after this session</a:t>
            </a:r>
          </a:p>
          <a:p>
            <a:pPr marL="914400" lvl="1" indent="-514350">
              <a:buSzPct val="100000"/>
              <a:buFont typeface="+mj-lt"/>
              <a:buAutoNum type="arabicPeriod"/>
            </a:pPr>
            <a:r>
              <a:rPr lang="en-US" dirty="0" smtClean="0"/>
              <a:t>F</a:t>
            </a:r>
            <a:r>
              <a:rPr lang="en-US" u="sng" dirty="0" smtClean="0"/>
              <a:t>ollow- up meetings/webinars</a:t>
            </a:r>
            <a:r>
              <a:rPr lang="en-US" dirty="0" smtClean="0"/>
              <a:t>: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/>
              <a:t>Next -  July 9, 2015</a:t>
            </a:r>
          </a:p>
          <a:p>
            <a:pPr marL="914400" lvl="1" indent="-514350">
              <a:buSzPct val="100000"/>
              <a:buFont typeface="+mj-lt"/>
              <a:buAutoNum type="arabicPeriod"/>
            </a:pPr>
            <a:r>
              <a:rPr lang="en-US" dirty="0" smtClean="0"/>
              <a:t>Next </a:t>
            </a:r>
            <a:r>
              <a:rPr lang="en-US" u="sng" dirty="0" smtClean="0"/>
              <a:t>Community Learning Sessions </a:t>
            </a:r>
            <a:endParaRPr lang="en-US" u="sng" dirty="0"/>
          </a:p>
          <a:p>
            <a:pPr lvl="2"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FF0000"/>
                </a:solidFill>
              </a:rPr>
              <a:t>September 25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smtClean="0"/>
              <a:t>October 30 &amp; November 30, 2015</a:t>
            </a:r>
          </a:p>
        </p:txBody>
      </p:sp>
    </p:spTree>
    <p:extLst>
      <p:ext uri="{BB962C8B-B14F-4D97-AF65-F5344CB8AC3E}">
        <p14:creationId xmlns:p14="http://schemas.microsoft.com/office/powerpoint/2010/main" val="11504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Ambulatory Safety Course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458200" cy="38671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Offered as 14 Online Learning Modules on the      Mass. Medical Society Continuing Education website (tutorial in handouts)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Each module includes a 15-20 minute video and a quiz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Risk Management CMEs offered for completion of modules and quizzes (MDs, PAs, NPs) </a:t>
            </a:r>
          </a:p>
          <a:p>
            <a:pPr marL="400050" lvl="1" indent="0">
              <a:buNone/>
            </a:pPr>
            <a:r>
              <a:rPr lang="en-US" sz="2400" dirty="0" smtClean="0"/>
              <a:t>– </a:t>
            </a:r>
            <a:r>
              <a:rPr lang="en-US" dirty="0" smtClean="0"/>
              <a:t>also eligible for CEUs for nurses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Self Assessment 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600" dirty="0" smtClean="0"/>
              <a:t>Printed on green sheets – 3 pages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 smtClean="0"/>
              <a:t>For Practice Managers - it’s not a test!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 smtClean="0"/>
              <a:t>Please complete today and return to registration table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7912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Evaluation 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Printed on yellow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paper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We look forward to your feedback - will help us design future sessions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Please return to registration table!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37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dirty="0" smtClean="0"/>
              <a:t>Thank you!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41778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.2|2.8|2.8"/>
</p:tagLst>
</file>

<file path=ppt/theme/theme1.xml><?xml version="1.0" encoding="utf-8"?>
<a:theme xmlns:a="http://schemas.openxmlformats.org/drawingml/2006/main" name="powerpoint template Mount Auburn Office Practice Improvement Projec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Mount Auburn Office Practice Improvement Projec</Template>
  <TotalTime>1258</TotalTime>
  <Words>955</Words>
  <Application>Microsoft Office PowerPoint</Application>
  <PresentationFormat>On-screen Show (4:3)</PresentationFormat>
  <Paragraphs>211</Paragraphs>
  <Slides>23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MS PGothic</vt:lpstr>
      <vt:lpstr>Arabic Typesetting</vt:lpstr>
      <vt:lpstr>Arial</vt:lpstr>
      <vt:lpstr>Calibri</vt:lpstr>
      <vt:lpstr>Monotype Sorts</vt:lpstr>
      <vt:lpstr>Times New Roman</vt:lpstr>
      <vt:lpstr>Wingdings</vt:lpstr>
      <vt:lpstr>powerpoint template Mount Auburn Office Practice Improvement Projec</vt:lpstr>
      <vt:lpstr>Welcome and please sign in!</vt:lpstr>
      <vt:lpstr>Today</vt:lpstr>
      <vt:lpstr>Ground Rules</vt:lpstr>
      <vt:lpstr>Introductions</vt:lpstr>
      <vt:lpstr>Mount Auburn Practice Improvement Program (MA-PIP):  Why now?</vt:lpstr>
      <vt:lpstr>PowerPoint Presentation</vt:lpstr>
      <vt:lpstr>Patient safety priorities  in ambulatory care </vt:lpstr>
      <vt:lpstr> Science of Patient Safety </vt:lpstr>
      <vt:lpstr>Take a moment to talk to one or two people next to you:  - Is there a problem in your daily work that you would like to address?  What keeps you awake at night?   </vt:lpstr>
      <vt:lpstr>PowerPoint Presentation</vt:lpstr>
      <vt:lpstr>Model for Improvement</vt:lpstr>
      <vt:lpstr>What Are We Trying to Accomplish?   (My Aim)</vt:lpstr>
      <vt:lpstr>What Are We Trying to Accomplish?</vt:lpstr>
      <vt:lpstr> Talk to someone next to you </vt:lpstr>
      <vt:lpstr>All together</vt:lpstr>
      <vt:lpstr>Next steps</vt:lpstr>
      <vt:lpstr>PowerPoint Presentation</vt:lpstr>
      <vt:lpstr>MA-PIP Training Opportunities</vt:lpstr>
      <vt:lpstr>Schedule for training </vt:lpstr>
      <vt:lpstr>Ambulatory Safety Course</vt:lpstr>
      <vt:lpstr>Self Assessment Forms</vt:lpstr>
      <vt:lpstr>Session Evaluation Forms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Mount Auburn  Practice Improvement Program</dc:title>
  <dc:creator>Emily Biocchi</dc:creator>
  <cp:lastModifiedBy>Elizabeth Capstick</cp:lastModifiedBy>
  <cp:revision>27</cp:revision>
  <cp:lastPrinted>2015-05-06T21:49:03Z</cp:lastPrinted>
  <dcterms:created xsi:type="dcterms:W3CDTF">2015-05-06T19:26:00Z</dcterms:created>
  <dcterms:modified xsi:type="dcterms:W3CDTF">2015-06-10T14:28:31Z</dcterms:modified>
</cp:coreProperties>
</file>